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67" autoAdjust="0"/>
    <p:restoredTop sz="86475" autoAdjust="0"/>
  </p:normalViewPr>
  <p:slideViewPr>
    <p:cSldViewPr>
      <p:cViewPr>
        <p:scale>
          <a:sx n="94" d="100"/>
          <a:sy n="94" d="100"/>
        </p:scale>
        <p:origin x="-2034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301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342D57-297E-4F66-8F6D-2538779E259C}" type="datetimeFigureOut">
              <a:rPr lang="es-ES" smtClean="0"/>
              <a:t>27/04/2016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98E372-A1EF-4A57-A541-91E9485464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7891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342D57-297E-4F66-8F6D-2538779E259C}" type="datetimeFigureOut">
              <a:rPr lang="es-ES" smtClean="0"/>
              <a:t>27/04/2016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98E372-A1EF-4A57-A541-91E9485464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9034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342D57-297E-4F66-8F6D-2538779E259C}" type="datetimeFigureOut">
              <a:rPr lang="es-ES" smtClean="0"/>
              <a:t>27/04/2016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98E372-A1EF-4A57-A541-91E9485464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3080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342D57-297E-4F66-8F6D-2538779E259C}" type="datetimeFigureOut">
              <a:rPr lang="es-ES" smtClean="0"/>
              <a:t>27/04/2016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98E372-A1EF-4A57-A541-91E9485464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2850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342D57-297E-4F66-8F6D-2538779E259C}" type="datetimeFigureOut">
              <a:rPr lang="es-ES" smtClean="0"/>
              <a:t>27/04/2016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98E372-A1EF-4A57-A541-91E9485464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5867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342D57-297E-4F66-8F6D-2538779E259C}" type="datetimeFigureOut">
              <a:rPr lang="es-ES" smtClean="0"/>
              <a:t>27/04/2016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98E372-A1EF-4A57-A541-91E9485464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4894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342D57-297E-4F66-8F6D-2538779E259C}" type="datetimeFigureOut">
              <a:rPr lang="es-ES" smtClean="0"/>
              <a:t>27/04/2016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98E372-A1EF-4A57-A541-91E9485464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7046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342D57-297E-4F66-8F6D-2538779E259C}" type="datetimeFigureOut">
              <a:rPr lang="es-ES" smtClean="0"/>
              <a:t>27/04/2016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98E372-A1EF-4A57-A541-91E9485464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0358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342D57-297E-4F66-8F6D-2538779E259C}" type="datetimeFigureOut">
              <a:rPr lang="es-ES" smtClean="0"/>
              <a:t>27/04/2016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98E372-A1EF-4A57-A541-91E9485464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9008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342D57-297E-4F66-8F6D-2538779E259C}" type="datetimeFigureOut">
              <a:rPr lang="es-ES" smtClean="0"/>
              <a:t>27/04/2016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98E372-A1EF-4A57-A541-91E9485464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5625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342D57-297E-4F66-8F6D-2538779E259C}" type="datetimeFigureOut">
              <a:rPr lang="es-ES" smtClean="0"/>
              <a:t>27/04/2016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98E372-A1EF-4A57-A541-91E9485464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2170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92342D57-297E-4F66-8F6D-2538779E259C}" type="datetimeFigureOut">
              <a:rPr lang="es-ES" smtClean="0"/>
              <a:t>27/04/2016</a:t>
            </a:fld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A98E372-A1EF-4A57-A541-91E948546466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4859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VE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GESTIÓN Y SOSTENIBILIDAD</a:t>
            </a:r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3"/>
          </a:xfrm>
        </p:spPr>
        <p:txBody>
          <a:bodyPr>
            <a:normAutofit fontScale="92500"/>
          </a:bodyPr>
          <a:lstStyle/>
          <a:p>
            <a:pPr lvl="0"/>
            <a:r>
              <a:rPr lang="es-VE" dirty="0" smtClean="0">
                <a:latin typeface="Calibri" panose="020F0502020204030204" pitchFamily="34" charset="0"/>
                <a:cs typeface="Calibri" panose="020F0502020204030204" pitchFamily="34" charset="0"/>
              </a:rPr>
              <a:t>Consolidar </a:t>
            </a:r>
            <a:r>
              <a:rPr lang="es-VE" dirty="0">
                <a:latin typeface="Calibri" panose="020F0502020204030204" pitchFamily="34" charset="0"/>
                <a:cs typeface="Calibri" panose="020F0502020204030204" pitchFamily="34" charset="0"/>
              </a:rPr>
              <a:t>la triada familia-estado-sociedad como corresponsables de la educación pública de calidad no dependiente del Estado en Venezuela.</a:t>
            </a:r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s-VE" dirty="0">
                <a:latin typeface="Calibri" panose="020F0502020204030204" pitchFamily="34" charset="0"/>
                <a:cs typeface="Calibri" panose="020F0502020204030204" pitchFamily="34" charset="0"/>
              </a:rPr>
              <a:t>Fortalecer los medios para desarrollar gerencias en los centros educativos como fórmulas mixtas entre la congregación religiosa y los laicos comprometidos. </a:t>
            </a:r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3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VE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ACCIÓN SOCIAL TRANSFORMADORA</a:t>
            </a:r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7301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s-VE" dirty="0" smtClean="0">
                <a:latin typeface="Calibri" panose="020F0502020204030204" pitchFamily="34" charset="0"/>
                <a:cs typeface="Calibri" panose="020F0502020204030204" pitchFamily="34" charset="0"/>
              </a:rPr>
              <a:t>Fomentar </a:t>
            </a:r>
            <a:r>
              <a:rPr lang="es-VE" dirty="0">
                <a:latin typeface="Calibri" panose="020F0502020204030204" pitchFamily="34" charset="0"/>
                <a:cs typeface="Calibri" panose="020F0502020204030204" pitchFamily="34" charset="0"/>
              </a:rPr>
              <a:t>la vinculación con el sector social de la compañía, y así renovar la presencia en los sectores populares y de trabajar en la organización social comunitaria. </a:t>
            </a:r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s-VE" dirty="0">
                <a:latin typeface="Calibri" panose="020F0502020204030204" pitchFamily="34" charset="0"/>
                <a:cs typeface="Calibri" panose="020F0502020204030204" pitchFamily="34" charset="0"/>
              </a:rPr>
              <a:t>Revisar y fortalecer la dimensión social en Fe y Alegría y en todas las obras.</a:t>
            </a:r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s-VE" dirty="0">
                <a:latin typeface="Calibri" panose="020F0502020204030204" pitchFamily="34" charset="0"/>
                <a:cs typeface="Calibri" panose="020F0502020204030204" pitchFamily="34" charset="0"/>
              </a:rPr>
              <a:t>Acompañar a los laicos en la profundización de su compromiso social transformador, desde la vida de los </a:t>
            </a:r>
            <a:r>
              <a:rPr lang="es-VE" dirty="0" smtClean="0">
                <a:latin typeface="Calibri" panose="020F0502020204030204" pitchFamily="34" charset="0"/>
                <a:cs typeface="Calibri" panose="020F0502020204030204" pitchFamily="34" charset="0"/>
              </a:rPr>
              <a:t>pobres</a:t>
            </a:r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299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VE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ACCIÓN SOCIAL TRANSFORMADORA</a:t>
            </a:r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01008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s-VE" dirty="0" smtClean="0">
                <a:latin typeface="Calibri" panose="020F0502020204030204" pitchFamily="34" charset="0"/>
                <a:cs typeface="Calibri" panose="020F0502020204030204" pitchFamily="34" charset="0"/>
              </a:rPr>
              <a:t>Recuperar y recrear </a:t>
            </a:r>
            <a:r>
              <a:rPr lang="es-VE" dirty="0">
                <a:latin typeface="Calibri" panose="020F0502020204030204" pitchFamily="34" charset="0"/>
                <a:cs typeface="Calibri" panose="020F0502020204030204" pitchFamily="34" charset="0"/>
              </a:rPr>
              <a:t>las experiencias </a:t>
            </a:r>
            <a:r>
              <a:rPr lang="es-VE" dirty="0" smtClean="0"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VE" dirty="0">
                <a:latin typeface="Calibri" panose="020F0502020204030204" pitchFamily="34" charset="0"/>
                <a:cs typeface="Calibri" panose="020F0502020204030204" pitchFamily="34" charset="0"/>
              </a:rPr>
              <a:t>organización social que fueron exitosas </a:t>
            </a:r>
            <a:r>
              <a:rPr lang="es-VE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s-VE" dirty="0">
                <a:latin typeface="Calibri" panose="020F0502020204030204" pitchFamily="34" charset="0"/>
                <a:cs typeface="Calibri" panose="020F0502020204030204" pitchFamily="34" charset="0"/>
              </a:rPr>
              <a:t>cooperativas, grupos de consumo, grupos de mujeres, grupos juveniles, entre </a:t>
            </a:r>
            <a:r>
              <a:rPr lang="es-VE" dirty="0" smtClean="0">
                <a:latin typeface="Calibri" panose="020F0502020204030204" pitchFamily="34" charset="0"/>
                <a:cs typeface="Calibri" panose="020F0502020204030204" pitchFamily="34" charset="0"/>
              </a:rPr>
              <a:t>otros). </a:t>
            </a:r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s-VE" dirty="0">
                <a:latin typeface="Calibri" panose="020F0502020204030204" pitchFamily="34" charset="0"/>
                <a:cs typeface="Calibri" panose="020F0502020204030204" pitchFamily="34" charset="0"/>
              </a:rPr>
              <a:t>Acompañando la participación organizada de la gente en las comunidades, desde la cercanía  y conjugando con la vivencia de fe cristiana.</a:t>
            </a:r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s-VE" dirty="0">
                <a:latin typeface="Calibri" panose="020F0502020204030204" pitchFamily="34" charset="0"/>
                <a:cs typeface="Calibri" panose="020F0502020204030204" pitchFamily="34" charset="0"/>
              </a:rPr>
              <a:t>Retomar la formación socio- política-critica de los equipos zonales y directivos. Articularse con GUMILLA. </a:t>
            </a:r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608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VE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ESPIRITUALIDAD - MISIÓN</a:t>
            </a:r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3816425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s-VE" dirty="0" smtClean="0">
                <a:latin typeface="Calibri" panose="020F0502020204030204" pitchFamily="34" charset="0"/>
                <a:cs typeface="Calibri" panose="020F0502020204030204" pitchFamily="34" charset="0"/>
              </a:rPr>
              <a:t>Formar </a:t>
            </a:r>
            <a:r>
              <a:rPr lang="es-VE" dirty="0">
                <a:latin typeface="Calibri" panose="020F0502020204030204" pitchFamily="34" charset="0"/>
                <a:cs typeface="Calibri" panose="020F0502020204030204" pitchFamily="34" charset="0"/>
              </a:rPr>
              <a:t>y acompañar a los laicos en la espiritualidad ignaciana, especialmente los cuadros directivos, quienes necesitan  fortalecer su espiritualidad y su interioridad.</a:t>
            </a:r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s-VE" dirty="0">
                <a:latin typeface="Calibri" panose="020F0502020204030204" pitchFamily="34" charset="0"/>
                <a:cs typeface="Calibri" panose="020F0502020204030204" pitchFamily="34" charset="0"/>
              </a:rPr>
              <a:t>Innovar en las estrategias en las escuelas de promoción de la identidad, la espiritualidad y la evangelización en los laicos y personal. Seguir apostando por los EEEE. </a:t>
            </a:r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s-VE" dirty="0">
                <a:latin typeface="Calibri" panose="020F0502020204030204" pitchFamily="34" charset="0"/>
                <a:cs typeface="Calibri" panose="020F0502020204030204" pitchFamily="34" charset="0"/>
              </a:rPr>
              <a:t>Ofrecer experiencias espirituales y religiosas que den sentido a la vida de las personas de hoy. De esa manera hacemos frente a la cantidad ofertas religiosas y </a:t>
            </a:r>
            <a:r>
              <a:rPr lang="es-VE" dirty="0" err="1">
                <a:latin typeface="Calibri" panose="020F0502020204030204" pitchFamily="34" charset="0"/>
                <a:cs typeface="Calibri" panose="020F0502020204030204" pitchFamily="34" charset="0"/>
              </a:rPr>
              <a:t>pseudo</a:t>
            </a:r>
            <a:r>
              <a:rPr lang="es-VE" dirty="0">
                <a:latin typeface="Calibri" panose="020F0502020204030204" pitchFamily="34" charset="0"/>
                <a:cs typeface="Calibri" panose="020F0502020204030204" pitchFamily="34" charset="0"/>
              </a:rPr>
              <a:t> religiosas que encontramos en el ambiente actual (Santería – paleros – evangelismos etc</a:t>
            </a:r>
            <a:r>
              <a:rPr lang="es-VE" dirty="0" smtClean="0"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08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VE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ESPIRITUALIDAD - MISIÓN</a:t>
            </a:r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032447"/>
          </a:xfrm>
        </p:spPr>
        <p:txBody>
          <a:bodyPr>
            <a:normAutofit lnSpcReduction="10000"/>
          </a:bodyPr>
          <a:lstStyle/>
          <a:p>
            <a:pPr lvl="0"/>
            <a:r>
              <a:rPr lang="es-VE" dirty="0" smtClean="0">
                <a:latin typeface="Calibri" panose="020F0502020204030204" pitchFamily="34" charset="0"/>
                <a:cs typeface="Calibri" panose="020F0502020204030204" pitchFamily="34" charset="0"/>
              </a:rPr>
              <a:t>Mantener </a:t>
            </a:r>
            <a:r>
              <a:rPr lang="es-VE" dirty="0">
                <a:latin typeface="Calibri" panose="020F0502020204030204" pitchFamily="34" charset="0"/>
                <a:cs typeface="Calibri" panose="020F0502020204030204" pitchFamily="34" charset="0"/>
              </a:rPr>
              <a:t>el carisma fundacional, ser un  Movimiento con Espíritu. Que no se pierda el carácter evangelizador y misionero de la institución. </a:t>
            </a:r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s-VE" dirty="0">
                <a:latin typeface="Calibri" panose="020F0502020204030204" pitchFamily="34" charset="0"/>
                <a:cs typeface="Calibri" panose="020F0502020204030204" pitchFamily="34" charset="0"/>
              </a:rPr>
              <a:t>Mantener la opción preferencial por los más pobres y evaluar  cuáles son las nuevas fronteras de exclusión a los cuales estamos llamados. </a:t>
            </a:r>
            <a:endParaRPr lang="es-V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01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VE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Atención al personal</a:t>
            </a:r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72067" y="1412776"/>
            <a:ext cx="7948405" cy="4032448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s-VE" dirty="0" smtClean="0">
                <a:latin typeface="Calibri" panose="020F0502020204030204" pitchFamily="34" charset="0"/>
                <a:cs typeface="Calibri" panose="020F0502020204030204" pitchFamily="34" charset="0"/>
              </a:rPr>
              <a:t>Reivindicación </a:t>
            </a:r>
            <a:r>
              <a:rPr lang="es-VE" dirty="0">
                <a:latin typeface="Calibri" panose="020F0502020204030204" pitchFamily="34" charset="0"/>
                <a:cs typeface="Calibri" panose="020F0502020204030204" pitchFamily="34" charset="0"/>
              </a:rPr>
              <a:t>de la profesión </a:t>
            </a:r>
            <a:r>
              <a:rPr lang="es-VE" dirty="0" smtClean="0">
                <a:latin typeface="Calibri" panose="020F0502020204030204" pitchFamily="34" charset="0"/>
                <a:cs typeface="Calibri" panose="020F0502020204030204" pitchFamily="34" charset="0"/>
              </a:rPr>
              <a:t>docente: condiciones objetivas, de vida.</a:t>
            </a:r>
          </a:p>
          <a:p>
            <a:pPr lvl="0"/>
            <a:r>
              <a:rPr lang="es-VE" dirty="0" smtClean="0">
                <a:latin typeface="Calibri" panose="020F0502020204030204" pitchFamily="34" charset="0"/>
                <a:cs typeface="Calibri" panose="020F0502020204030204" pitchFamily="34" charset="0"/>
              </a:rPr>
              <a:t>Abordar </a:t>
            </a:r>
            <a:r>
              <a:rPr lang="es-VE" dirty="0">
                <a:latin typeface="Calibri" panose="020F0502020204030204" pitchFamily="34" charset="0"/>
                <a:cs typeface="Calibri" panose="020F0502020204030204" pitchFamily="34" charset="0"/>
              </a:rPr>
              <a:t>el rol del docente desde un paradigma </a:t>
            </a:r>
            <a:r>
              <a:rPr lang="es-VE" dirty="0" smtClean="0">
                <a:latin typeface="Calibri" panose="020F0502020204030204" pitchFamily="34" charset="0"/>
                <a:cs typeface="Calibri" panose="020F0502020204030204" pitchFamily="34" charset="0"/>
              </a:rPr>
              <a:t>distinto: construir </a:t>
            </a:r>
            <a:r>
              <a:rPr lang="es-VE" dirty="0">
                <a:latin typeface="Calibri" panose="020F0502020204030204" pitchFamily="34" charset="0"/>
                <a:cs typeface="Calibri" panose="020F0502020204030204" pitchFamily="34" charset="0"/>
              </a:rPr>
              <a:t>en conjunto que elementos cognitivos y actitudinales se requieren para resolver entre todos el problema educativo</a:t>
            </a:r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s-VE" dirty="0">
                <a:latin typeface="Calibri" panose="020F0502020204030204" pitchFamily="34" charset="0"/>
                <a:cs typeface="Calibri" panose="020F0502020204030204" pitchFamily="34" charset="0"/>
              </a:rPr>
              <a:t>Promover las relaciones laborales en Fe y Alegría más humanas – cristianas, que al momento de responder a la legislación Venezolana, sin dejar de cumplir las leyes, se pueda mostrar que aún en circunstancias difíciles se hace posible el discernimiento y la apuesta por la persona. </a:t>
            </a:r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95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VE" dirty="0" smtClean="0">
                <a:latin typeface="Calibri" panose="020F0502020204030204" pitchFamily="34" charset="0"/>
                <a:cs typeface="Calibri" panose="020F0502020204030204" pitchFamily="34" charset="0"/>
              </a:rPr>
              <a:t>ARTICULACIÓN</a:t>
            </a:r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VE" dirty="0" smtClean="0">
                <a:latin typeface="Calibri" panose="020F0502020204030204" pitchFamily="34" charset="0"/>
                <a:cs typeface="Calibri" panose="020F0502020204030204" pitchFamily="34" charset="0"/>
              </a:rPr>
              <a:t>Articular </a:t>
            </a:r>
            <a:r>
              <a:rPr lang="es-VE" dirty="0">
                <a:latin typeface="Calibri" panose="020F0502020204030204" pitchFamily="34" charset="0"/>
                <a:cs typeface="Calibri" panose="020F0502020204030204" pitchFamily="34" charset="0"/>
              </a:rPr>
              <a:t>las ofertas o programas de las distintas obras de la Compañía de Jesús para fortalecer las opciones apostólicas de la Compañía en Venezuela. </a:t>
            </a:r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70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es-VE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ROSTROS Y SITUACIONES QUE RECLAMAN NUESTRA ATENCIÓN: </a:t>
            </a:r>
            <a:endParaRPr lang="es-E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196752"/>
            <a:ext cx="8496944" cy="4032448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s-VE" dirty="0" smtClean="0">
                <a:latin typeface="Calibri" panose="020F0502020204030204" pitchFamily="34" charset="0"/>
                <a:cs typeface="Calibri" panose="020F0502020204030204" pitchFamily="34" charset="0"/>
              </a:rPr>
              <a:t>Respecto a los jóvenes:</a:t>
            </a:r>
            <a:endParaRPr lang="es-E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s-VE" dirty="0" smtClean="0">
                <a:latin typeface="Calibri" panose="020F0502020204030204" pitchFamily="34" charset="0"/>
                <a:cs typeface="Calibri" panose="020F0502020204030204" pitchFamily="34" charset="0"/>
              </a:rPr>
              <a:t>Garantizar desde los planes de escuela que se den las organizaciones juveniles animados y vividos desde la fe y seguimiento de Jesús. Nuestros jóvenes tienen que vivir experiencias de evangelización en las comunidades. </a:t>
            </a:r>
            <a:endParaRPr lang="es-E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s-VE" dirty="0" smtClean="0">
                <a:latin typeface="Calibri" panose="020F0502020204030204" pitchFamily="34" charset="0"/>
                <a:cs typeface="Calibri" panose="020F0502020204030204" pitchFamily="34" charset="0"/>
              </a:rPr>
              <a:t>Los jóvenes en situación de riesgos.</a:t>
            </a:r>
            <a:endParaRPr lang="es-E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s-VE" dirty="0" smtClean="0">
                <a:latin typeface="Calibri" panose="020F0502020204030204" pitchFamily="34" charset="0"/>
                <a:cs typeface="Calibri" panose="020F0502020204030204" pitchFamily="34" charset="0"/>
              </a:rPr>
              <a:t>Trabajar lo recreativo y cultural que permitan la integración y participación de los jóvenes, evitando el ocio.</a:t>
            </a:r>
            <a:endParaRPr lang="es-E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s-ES_tradnl" dirty="0" smtClean="0">
                <a:latin typeface="Calibri" panose="020F0502020204030204" pitchFamily="34" charset="0"/>
                <a:cs typeface="Calibri" panose="020F0502020204030204" pitchFamily="34" charset="0"/>
              </a:rPr>
              <a:t>Promoción de la mujer, especialmente en los barrios</a:t>
            </a:r>
            <a:r>
              <a:rPr lang="es-ES_tradnl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s-E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s-ES_tradnl" dirty="0" smtClean="0">
                <a:latin typeface="Calibri" panose="020F0502020204030204" pitchFamily="34" charset="0"/>
                <a:cs typeface="Calibri" panose="020F0502020204030204" pitchFamily="34" charset="0"/>
              </a:rPr>
              <a:t>La presencia de la migración </a:t>
            </a:r>
            <a:r>
              <a:rPr lang="es-ES_tradnl" dirty="0" smtClean="0">
                <a:latin typeface="Calibri" panose="020F0502020204030204" pitchFamily="34" charset="0"/>
                <a:cs typeface="Calibri" panose="020F0502020204030204" pitchFamily="34" charset="0"/>
              </a:rPr>
              <a:t>(migrantes </a:t>
            </a:r>
            <a:r>
              <a:rPr lang="es-ES_tradnl" dirty="0" smtClean="0"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ES_tradnl" dirty="0" smtClean="0">
                <a:latin typeface="Calibri" panose="020F0502020204030204" pitchFamily="34" charset="0"/>
                <a:cs typeface="Calibri" panose="020F0502020204030204" pitchFamily="34" charset="0"/>
              </a:rPr>
              <a:t> familia)</a:t>
            </a:r>
            <a:endParaRPr lang="es-E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s-ES_tradnl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s-ES_tradnl" dirty="0" smtClean="0">
                <a:latin typeface="Calibri" panose="020F0502020204030204" pitchFamily="34" charset="0"/>
                <a:cs typeface="Calibri" panose="020F0502020204030204" pitchFamily="34" charset="0"/>
              </a:rPr>
              <a:t>uidado </a:t>
            </a:r>
            <a:r>
              <a:rPr lang="es-ES_tradnl" dirty="0" smtClean="0">
                <a:latin typeface="Calibri" panose="020F0502020204030204" pitchFamily="34" charset="0"/>
                <a:cs typeface="Calibri" panose="020F0502020204030204" pitchFamily="34" charset="0"/>
              </a:rPr>
              <a:t>y promoción de la ecología y conciencia ecológica responsable.</a:t>
            </a:r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21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20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520</Template>
  <TotalTime>98</TotalTime>
  <Words>556</Words>
  <Application>Microsoft Office PowerPoint</Application>
  <PresentationFormat>Presentación en pantalla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520</vt:lpstr>
      <vt:lpstr>Presentación de PowerPoint</vt:lpstr>
      <vt:lpstr>GESTIÓN Y SOSTENIBILIDAD</vt:lpstr>
      <vt:lpstr>ACCIÓN SOCIAL TRANSFORMADORA</vt:lpstr>
      <vt:lpstr>ACCIÓN SOCIAL TRANSFORMADORA</vt:lpstr>
      <vt:lpstr>ESPIRITUALIDAD - MISIÓN</vt:lpstr>
      <vt:lpstr>ESPIRITUALIDAD - MISIÓN</vt:lpstr>
      <vt:lpstr>Atención al personal</vt:lpstr>
      <vt:lpstr>ARTICULACIÓN</vt:lpstr>
      <vt:lpstr>ROSTROS Y SITUACIONES QUE RECLAMAN NUESTRA ATENCIÓN: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fya3</dc:creator>
  <cp:lastModifiedBy>goyo</cp:lastModifiedBy>
  <cp:revision>8</cp:revision>
  <dcterms:created xsi:type="dcterms:W3CDTF">2016-04-26T20:05:54Z</dcterms:created>
  <dcterms:modified xsi:type="dcterms:W3CDTF">2016-04-27T21:47:03Z</dcterms:modified>
</cp:coreProperties>
</file>